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75" r:id="rId4"/>
    <p:sldId id="268"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12" y="-3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02/06/17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02/06/17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02/06/17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02/06/17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02/06/17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02/06/17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02/06/17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02/06/17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US" dirty="0" err="1"/>
              <a:t>Simoctocog</a:t>
            </a:r>
            <a:r>
              <a:rPr lang="en-US" dirty="0"/>
              <a:t> Alfa</a:t>
            </a:r>
            <a:r>
              <a:rPr lang="en-US" dirty="0"/>
              <a:t>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11560" y="2924944"/>
            <a:ext cx="7004224" cy="3024336"/>
          </a:xfrm>
        </p:spPr>
        <p:txBody>
          <a:bodyPr>
            <a:normAutofit/>
          </a:bodyPr>
          <a:lstStyle/>
          <a:p>
            <a:r>
              <a:rPr lang="en-IN" sz="1800" b="1" dirty="0" smtClean="0">
                <a:solidFill>
                  <a:schemeClr val="tx1"/>
                </a:solidFill>
                <a:latin typeface="Times New Roman"/>
                <a:cs typeface="Times New Roman"/>
              </a:rPr>
              <a:t>Protein </a:t>
            </a:r>
            <a:r>
              <a:rPr lang="en-IN" sz="1800" b="1" dirty="0">
                <a:solidFill>
                  <a:schemeClr val="tx1"/>
                </a:solidFill>
                <a:latin typeface="Times New Roman"/>
                <a:cs typeface="Times New Roman"/>
              </a:rPr>
              <a:t>average </a:t>
            </a:r>
            <a:r>
              <a:rPr lang="en-IN" sz="1800" b="1" dirty="0" smtClean="0">
                <a:solidFill>
                  <a:schemeClr val="tx1"/>
                </a:solidFill>
                <a:latin typeface="Times New Roman"/>
                <a:cs typeface="Times New Roman"/>
              </a:rPr>
              <a:t>weight : </a:t>
            </a:r>
            <a:r>
              <a:rPr lang="en-IN" sz="1800" dirty="0">
                <a:solidFill>
                  <a:srgbClr val="2F2B20"/>
                </a:solidFill>
              </a:rPr>
              <a:t>170000</a:t>
            </a:r>
            <a:r>
              <a:rPr lang="en-IN" sz="1800" dirty="0">
                <a:solidFill>
                  <a:srgbClr val="2F2B20"/>
                </a:solidFill>
              </a:rPr>
              <a:t> </a:t>
            </a:r>
            <a:endParaRPr lang="en-IN" sz="1800" dirty="0" smtClean="0">
              <a:solidFill>
                <a:srgbClr val="2F2B20"/>
              </a:solidFill>
            </a:endParaRPr>
          </a:p>
          <a:p>
            <a:r>
              <a:rPr lang="en-IN" sz="1800" b="1" dirty="0" smtClean="0">
                <a:solidFill>
                  <a:srgbClr val="2F2B20"/>
                </a:solidFill>
                <a:latin typeface="Times New Roman" pitchFamily="18" charset="0"/>
                <a:cs typeface="Times New Roman" pitchFamily="18" charset="0"/>
              </a:rPr>
              <a:t>Half life</a:t>
            </a:r>
            <a:r>
              <a:rPr lang="en-IN" sz="1800" dirty="0" smtClean="0">
                <a:solidFill>
                  <a:srgbClr val="2F2B20"/>
                </a:solidFill>
                <a:latin typeface="Times New Roman" pitchFamily="18" charset="0"/>
                <a:cs typeface="Times New Roman" pitchFamily="18" charset="0"/>
              </a:rPr>
              <a:t>: </a:t>
            </a:r>
            <a:r>
              <a:rPr lang="de-DE" sz="1800" dirty="0" smtClean="0">
                <a:solidFill>
                  <a:srgbClr val="2F2B20"/>
                </a:solidFill>
              </a:rPr>
              <a:t>14.7 </a:t>
            </a:r>
            <a:r>
              <a:rPr lang="de-DE" sz="1800" dirty="0">
                <a:solidFill>
                  <a:srgbClr val="2F2B20"/>
                </a:solidFill>
              </a:rPr>
              <a:t>± 10.4 </a:t>
            </a:r>
            <a:r>
              <a:rPr lang="de-DE" sz="1800" dirty="0" err="1" smtClean="0">
                <a:solidFill>
                  <a:srgbClr val="2F2B20"/>
                </a:solidFill>
              </a:rPr>
              <a:t>hrs</a:t>
            </a:r>
            <a:endParaRPr lang="en-US" sz="1800" dirty="0" smtClean="0">
              <a:solidFill>
                <a:srgbClr val="2F2B2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260648"/>
            <a:ext cx="7998712" cy="6336704"/>
          </a:xfrm>
        </p:spPr>
        <p:txBody>
          <a:bodyPr>
            <a:normAutofit fontScale="92500" lnSpcReduction="20000"/>
          </a:bodyPr>
          <a:lstStyle/>
          <a:p>
            <a:pPr algn="l"/>
            <a:r>
              <a:rPr lang="en-US" sz="2400" b="1" dirty="0" smtClean="0">
                <a:solidFill>
                  <a:srgbClr val="2F2B20"/>
                </a:solidFill>
                <a:latin typeface="Times New Roman"/>
                <a:cs typeface="Times New Roman"/>
              </a:rPr>
              <a:t>Description</a:t>
            </a:r>
            <a:r>
              <a:rPr lang="en-US" sz="2400" dirty="0" smtClean="0">
                <a:solidFill>
                  <a:srgbClr val="2F2B20"/>
                </a:solidFill>
                <a:latin typeface="Times New Roman"/>
                <a:cs typeface="Times New Roman"/>
              </a:rPr>
              <a:t> </a:t>
            </a:r>
            <a:r>
              <a:rPr lang="en-US" sz="2800" dirty="0" smtClean="0">
                <a:solidFill>
                  <a:srgbClr val="2F2B20"/>
                </a:solidFill>
                <a:latin typeface="Times New Roman"/>
                <a:cs typeface="Times New Roman"/>
              </a:rPr>
              <a:t>:</a:t>
            </a:r>
          </a:p>
          <a:p>
            <a:pPr>
              <a:lnSpc>
                <a:spcPct val="150000"/>
              </a:lnSpc>
            </a:pPr>
            <a:r>
              <a:rPr lang="en-US" dirty="0" smtClean="0">
                <a:solidFill>
                  <a:srgbClr val="2F2B20"/>
                </a:solidFill>
                <a:latin typeface="Times New Roman"/>
                <a:cs typeface="Times New Roman"/>
              </a:rPr>
              <a:t> </a:t>
            </a:r>
            <a:r>
              <a:rPr lang="en-US" sz="1500" dirty="0" err="1">
                <a:solidFill>
                  <a:srgbClr val="2F2B20"/>
                </a:solidFill>
                <a:latin typeface="Times New Roman"/>
                <a:cs typeface="Times New Roman"/>
              </a:rPr>
              <a:t>Simoctocog</a:t>
            </a:r>
            <a:r>
              <a:rPr lang="en-US" sz="1500" dirty="0">
                <a:solidFill>
                  <a:srgbClr val="2F2B20"/>
                </a:solidFill>
                <a:latin typeface="Times New Roman"/>
                <a:cs typeface="Times New Roman"/>
              </a:rPr>
              <a:t> Alfa is a recombinant B-domain deleted (BDD) </a:t>
            </a:r>
            <a:r>
              <a:rPr lang="en-US" sz="1500" dirty="0" err="1">
                <a:solidFill>
                  <a:srgbClr val="2F2B20"/>
                </a:solidFill>
                <a:latin typeface="Times New Roman"/>
                <a:cs typeface="Times New Roman"/>
              </a:rPr>
              <a:t>rFVIII</a:t>
            </a:r>
            <a:r>
              <a:rPr lang="en-US" sz="1500" dirty="0">
                <a:solidFill>
                  <a:srgbClr val="2F2B20"/>
                </a:solidFill>
                <a:latin typeface="Times New Roman"/>
                <a:cs typeface="Times New Roman"/>
              </a:rPr>
              <a:t> produced in genetically modified human embryonic kidney (HEK) 293F cells. The harvested product is concentrated and purified by a series of chromatography steps. No animal proteins are used in the purification process and no human albumin is used as a </a:t>
            </a:r>
            <a:r>
              <a:rPr lang="en-US" sz="1500" dirty="0" err="1">
                <a:solidFill>
                  <a:srgbClr val="2F2B20"/>
                </a:solidFill>
                <a:latin typeface="Times New Roman"/>
                <a:cs typeface="Times New Roman"/>
              </a:rPr>
              <a:t>stabiliser</a:t>
            </a:r>
            <a:r>
              <a:rPr lang="en-US" sz="1500" dirty="0">
                <a:solidFill>
                  <a:srgbClr val="2F2B20"/>
                </a:solidFill>
                <a:latin typeface="Times New Roman"/>
                <a:cs typeface="Times New Roman"/>
              </a:rPr>
              <a:t> in the manufacture of Human-cl </a:t>
            </a:r>
            <a:r>
              <a:rPr lang="en-US" sz="1500" dirty="0" err="1">
                <a:solidFill>
                  <a:srgbClr val="2F2B20"/>
                </a:solidFill>
                <a:latin typeface="Times New Roman"/>
                <a:cs typeface="Times New Roman"/>
              </a:rPr>
              <a:t>rhFVIII</a:t>
            </a:r>
            <a:r>
              <a:rPr lang="en-US" sz="1500" dirty="0">
                <a:solidFill>
                  <a:srgbClr val="2F2B20"/>
                </a:solidFill>
                <a:latin typeface="Times New Roman"/>
                <a:cs typeface="Times New Roman"/>
              </a:rPr>
              <a:t>. </a:t>
            </a:r>
            <a:r>
              <a:rPr lang="en-US" sz="1500" dirty="0" err="1">
                <a:solidFill>
                  <a:srgbClr val="2F2B20"/>
                </a:solidFill>
                <a:latin typeface="Times New Roman"/>
                <a:cs typeface="Times New Roman"/>
              </a:rPr>
              <a:t>Simoctocog</a:t>
            </a:r>
            <a:r>
              <a:rPr lang="en-US" sz="1500" dirty="0">
                <a:solidFill>
                  <a:srgbClr val="2F2B20"/>
                </a:solidFill>
                <a:latin typeface="Times New Roman"/>
                <a:cs typeface="Times New Roman"/>
              </a:rPr>
              <a:t> Alfa is a glycoprotein consisting of 1440 amino acids with an approximate molecular mass of 170 </a:t>
            </a:r>
            <a:r>
              <a:rPr lang="en-US" sz="1500" dirty="0" err="1">
                <a:solidFill>
                  <a:srgbClr val="2F2B20"/>
                </a:solidFill>
                <a:latin typeface="Times New Roman"/>
                <a:cs typeface="Times New Roman"/>
              </a:rPr>
              <a:t>kDa</a:t>
            </a:r>
            <a:r>
              <a:rPr lang="en-US" sz="1500" dirty="0">
                <a:solidFill>
                  <a:srgbClr val="2F2B20"/>
                </a:solidFill>
                <a:latin typeface="Times New Roman"/>
                <a:cs typeface="Times New Roman"/>
              </a:rPr>
              <a:t>, comprising the FVIII domains A1-A2 + A3-C1-C2 whereas the B-domain, present in the full-length plasma-derived FVIII, has been deleted and replaced by a 16 amino acid linker.</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pPr algn="l"/>
            <a:r>
              <a:rPr lang="en-US" sz="2400" b="1" dirty="0" smtClean="0">
                <a:solidFill>
                  <a:srgbClr val="2F2B20"/>
                </a:solidFill>
                <a:latin typeface="Times New Roman"/>
                <a:cs typeface="Times New Roman"/>
              </a:rPr>
              <a:t>Indication</a:t>
            </a:r>
            <a:r>
              <a:rPr lang="en-US" sz="2400" dirty="0" smtClean="0">
                <a:solidFill>
                  <a:srgbClr val="2F2B20"/>
                </a:solidFill>
                <a:latin typeface="Times New Roman"/>
                <a:cs typeface="Times New Roman"/>
              </a:rPr>
              <a:t> :</a:t>
            </a:r>
          </a:p>
          <a:p>
            <a:pPr>
              <a:lnSpc>
                <a:spcPct val="170000"/>
              </a:lnSpc>
            </a:pPr>
            <a:r>
              <a:rPr lang="en-US" sz="1500" dirty="0">
                <a:solidFill>
                  <a:srgbClr val="2F2B20"/>
                </a:solidFill>
                <a:latin typeface="Times New Roman"/>
                <a:cs typeface="Times New Roman"/>
              </a:rPr>
              <a:t>Treatment and prophylaxis of bleeding in patients with </a:t>
            </a:r>
            <a:r>
              <a:rPr lang="en-US" sz="1500" dirty="0" err="1">
                <a:solidFill>
                  <a:srgbClr val="2F2B20"/>
                </a:solidFill>
                <a:latin typeface="Times New Roman"/>
                <a:cs typeface="Times New Roman"/>
              </a:rPr>
              <a:t>haemophilia</a:t>
            </a:r>
            <a:r>
              <a:rPr lang="en-US" sz="1500" dirty="0">
                <a:solidFill>
                  <a:srgbClr val="2F2B20"/>
                </a:solidFill>
                <a:latin typeface="Times New Roman"/>
                <a:cs typeface="Times New Roman"/>
              </a:rPr>
              <a:t> A (congenital factor VIII deficiency).</a:t>
            </a:r>
            <a:r>
              <a:rPr lang="en-US" sz="1500" dirty="0">
                <a:solidFill>
                  <a:srgbClr val="2F2B20"/>
                </a:solidFill>
                <a:latin typeface="Times New Roman"/>
                <a:cs typeface="Times New Roman"/>
              </a:rPr>
              <a:t> </a:t>
            </a:r>
            <a:endParaRPr lang="en-US" sz="1500" dirty="0" smtClean="0">
              <a:solidFill>
                <a:srgbClr val="2F2B20"/>
              </a:solidFill>
              <a:latin typeface="Times New Roman"/>
              <a:cs typeface="Times New Roman"/>
            </a:endParaRPr>
          </a:p>
          <a:p>
            <a:r>
              <a:rPr lang="en-US" sz="2400" b="1" dirty="0" smtClean="0">
                <a:solidFill>
                  <a:srgbClr val="2F2B20"/>
                </a:solidFill>
                <a:latin typeface="Times New Roman"/>
                <a:cs typeface="Times New Roman"/>
              </a:rPr>
              <a:t>Pharmacodynamics </a:t>
            </a:r>
            <a:r>
              <a:rPr lang="en-US" sz="2400" dirty="0" smtClean="0">
                <a:solidFill>
                  <a:srgbClr val="2F2B20"/>
                </a:solidFill>
                <a:latin typeface="Times New Roman"/>
                <a:cs typeface="Times New Roman"/>
              </a:rPr>
              <a:t>: </a:t>
            </a:r>
          </a:p>
          <a:p>
            <a:pPr>
              <a:lnSpc>
                <a:spcPct val="160000"/>
              </a:lnSpc>
            </a:pPr>
            <a:r>
              <a:rPr lang="en-US" sz="1400" dirty="0">
                <a:solidFill>
                  <a:srgbClr val="2F2B20"/>
                </a:solidFill>
                <a:latin typeface="Times New Roman"/>
                <a:cs typeface="Times New Roman"/>
              </a:rPr>
              <a:t>The factor VIII/von </a:t>
            </a:r>
            <a:r>
              <a:rPr lang="en-US" sz="1400" dirty="0" err="1">
                <a:solidFill>
                  <a:srgbClr val="2F2B20"/>
                </a:solidFill>
                <a:latin typeface="Times New Roman"/>
                <a:cs typeface="Times New Roman"/>
              </a:rPr>
              <a:t>Willebrand</a:t>
            </a:r>
            <a:r>
              <a:rPr lang="en-US" sz="1400" dirty="0">
                <a:solidFill>
                  <a:srgbClr val="2F2B20"/>
                </a:solidFill>
                <a:latin typeface="Times New Roman"/>
                <a:cs typeface="Times New Roman"/>
              </a:rPr>
              <a:t> factor complex consists of two molecules (factor VIII and von </a:t>
            </a:r>
            <a:r>
              <a:rPr lang="en-US" sz="1400" dirty="0" err="1">
                <a:solidFill>
                  <a:srgbClr val="2F2B20"/>
                </a:solidFill>
                <a:latin typeface="Times New Roman"/>
                <a:cs typeface="Times New Roman"/>
              </a:rPr>
              <a:t>Willebrand</a:t>
            </a:r>
            <a:r>
              <a:rPr lang="en-US" sz="1400" dirty="0">
                <a:solidFill>
                  <a:srgbClr val="2F2B20"/>
                </a:solidFill>
                <a:latin typeface="Times New Roman"/>
                <a:cs typeface="Times New Roman"/>
              </a:rPr>
              <a:t> factor) with different physiological functions. When infused into a </a:t>
            </a:r>
            <a:r>
              <a:rPr lang="en-US" sz="1400" dirty="0" err="1">
                <a:solidFill>
                  <a:srgbClr val="2F2B20"/>
                </a:solidFill>
                <a:latin typeface="Times New Roman"/>
                <a:cs typeface="Times New Roman"/>
              </a:rPr>
              <a:t>haemophiliac</a:t>
            </a:r>
            <a:r>
              <a:rPr lang="en-US" sz="1400" dirty="0">
                <a:solidFill>
                  <a:srgbClr val="2F2B20"/>
                </a:solidFill>
                <a:latin typeface="Times New Roman"/>
                <a:cs typeface="Times New Roman"/>
              </a:rPr>
              <a:t> patient, factor VIII binds to von </a:t>
            </a:r>
            <a:r>
              <a:rPr lang="en-US" sz="1400" dirty="0" err="1">
                <a:solidFill>
                  <a:srgbClr val="2F2B20"/>
                </a:solidFill>
                <a:latin typeface="Times New Roman"/>
                <a:cs typeface="Times New Roman"/>
              </a:rPr>
              <a:t>Willebrand</a:t>
            </a:r>
            <a:r>
              <a:rPr lang="en-US" sz="1400" dirty="0">
                <a:solidFill>
                  <a:srgbClr val="2F2B20"/>
                </a:solidFill>
                <a:latin typeface="Times New Roman"/>
                <a:cs typeface="Times New Roman"/>
              </a:rPr>
              <a:t> factor in the patient’s circulation. Activated factor VIII acts as a cofactor for activated factor IX, accelerating the conversion of factor X to activated factor X. Activated factor X converts </a:t>
            </a:r>
            <a:r>
              <a:rPr lang="en-US" sz="1400" dirty="0" err="1">
                <a:solidFill>
                  <a:srgbClr val="2F2B20"/>
                </a:solidFill>
                <a:latin typeface="Times New Roman"/>
                <a:cs typeface="Times New Roman"/>
              </a:rPr>
              <a:t>prothrombin</a:t>
            </a:r>
            <a:r>
              <a:rPr lang="en-US" sz="1400" dirty="0">
                <a:solidFill>
                  <a:srgbClr val="2F2B20"/>
                </a:solidFill>
                <a:latin typeface="Times New Roman"/>
                <a:cs typeface="Times New Roman"/>
              </a:rPr>
              <a:t> into thrombin. Thrombin then converts fibrinogen into fibrin and a clot can be formed. </a:t>
            </a:r>
            <a:r>
              <a:rPr lang="en-US" sz="1400" dirty="0" err="1">
                <a:solidFill>
                  <a:srgbClr val="2F2B20"/>
                </a:solidFill>
                <a:latin typeface="Times New Roman"/>
                <a:cs typeface="Times New Roman"/>
              </a:rPr>
              <a:t>Haemophilia</a:t>
            </a:r>
            <a:r>
              <a:rPr lang="en-US" sz="1400" dirty="0">
                <a:solidFill>
                  <a:srgbClr val="2F2B20"/>
                </a:solidFill>
                <a:latin typeface="Times New Roman"/>
                <a:cs typeface="Times New Roman"/>
              </a:rPr>
              <a:t> A is a sex-linked hereditary disorder of blood coagulation due to decreased levels of factor VIII:C and results in profuse bleeding into joints, muscles or internal organs, either spontaneously or as results of accidental or surgical trauma. By replacement therapy the plasma levels of factor VIII are increased, thereby temporarily enabling a correction of the factor VIII deficiency and correction of the bleeding tendencies</a:t>
            </a:r>
            <a:r>
              <a:rPr lang="en-US" sz="1400" dirty="0">
                <a:latin typeface="Times New Roman"/>
                <a:cs typeface="Times New Roman"/>
              </a:rPr>
              <a:t>.</a:t>
            </a:r>
            <a:r>
              <a:rPr lang="en-US" sz="1400" dirty="0">
                <a:latin typeface="Times New Roman"/>
                <a:cs typeface="Times New Roman"/>
              </a:rPr>
              <a:t> </a:t>
            </a:r>
            <a:endParaRPr lang="en-US" sz="1400" dirty="0" smtClean="0">
              <a:solidFill>
                <a:srgbClr val="2F2B20"/>
              </a:solidFill>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7897688" cy="6140152"/>
          </a:xfrm>
        </p:spPr>
        <p:txBody>
          <a:bodyPr>
            <a:normAutofit/>
          </a:bodyPr>
          <a:lstStyle/>
          <a:p>
            <a:pPr marL="114300" indent="0">
              <a:buNone/>
            </a:pPr>
            <a:r>
              <a:rPr lang="en-US" sz="1600" b="1" dirty="0" smtClean="0">
                <a:latin typeface="Times New Roman"/>
                <a:cs typeface="Times New Roman"/>
              </a:rPr>
              <a:t>Absorption</a:t>
            </a:r>
            <a:r>
              <a:rPr lang="en-US" sz="1600" dirty="0" smtClean="0">
                <a:latin typeface="Times New Roman"/>
                <a:cs typeface="Times New Roman"/>
              </a:rPr>
              <a:t> </a:t>
            </a:r>
            <a:endParaRPr lang="en-US" sz="1600" dirty="0" smtClean="0">
              <a:latin typeface="Times New Roman"/>
              <a:cs typeface="Times New Roman"/>
            </a:endParaRPr>
          </a:p>
          <a:p>
            <a:pPr marL="114300" indent="0">
              <a:buNone/>
            </a:pPr>
            <a:r>
              <a:rPr lang="en-US" sz="1400" dirty="0"/>
              <a:t>AUC: 22.6 ± 8.0 </a:t>
            </a:r>
            <a:r>
              <a:rPr lang="en-US" sz="1400" dirty="0" err="1"/>
              <a:t>hr</a:t>
            </a:r>
            <a:r>
              <a:rPr lang="en-US" sz="1400" dirty="0"/>
              <a:t>*IU/ml</a:t>
            </a:r>
            <a:r>
              <a:rPr lang="en-US" sz="1400" dirty="0"/>
              <a:t> </a:t>
            </a:r>
            <a:endParaRPr lang="en-US" sz="1400" dirty="0" smtClean="0"/>
          </a:p>
          <a:p>
            <a:pPr marL="114300" indent="0">
              <a:buNone/>
            </a:pPr>
            <a:r>
              <a:rPr lang="en-US" sz="1600" b="1" dirty="0" smtClean="0">
                <a:latin typeface="Times New Roman"/>
                <a:cs typeface="Times New Roman"/>
              </a:rPr>
              <a:t>Volume </a:t>
            </a:r>
            <a:r>
              <a:rPr lang="en-US" sz="1600" b="1" dirty="0">
                <a:latin typeface="Times New Roman"/>
                <a:cs typeface="Times New Roman"/>
              </a:rPr>
              <a:t>of distribution</a:t>
            </a:r>
            <a:r>
              <a:rPr lang="en-US" sz="1600" dirty="0">
                <a:latin typeface="Times New Roman"/>
                <a:cs typeface="Times New Roman"/>
              </a:rPr>
              <a:t> </a:t>
            </a:r>
            <a:endParaRPr lang="en-US" sz="1600" dirty="0" smtClean="0">
              <a:latin typeface="Times New Roman"/>
              <a:cs typeface="Times New Roman"/>
            </a:endParaRPr>
          </a:p>
          <a:p>
            <a:pPr marL="114300" indent="0">
              <a:buNone/>
            </a:pPr>
            <a:r>
              <a:rPr lang="en-US" sz="1400" dirty="0">
                <a:latin typeface="Times New Roman"/>
                <a:cs typeface="Times New Roman"/>
              </a:rPr>
              <a:t>Serum apparent volume of distribution at steady-state has been found to be moderately greater than the serum volume. It is therefore expected to be confined to the systemic circulation, as expected for a high molecular weight protein. </a:t>
            </a:r>
            <a:endParaRPr lang="en-US" sz="1400" dirty="0" smtClean="0">
              <a:latin typeface="Times New Roman"/>
              <a:cs typeface="Times New Roman"/>
            </a:endParaRPr>
          </a:p>
          <a:p>
            <a:pPr marL="114300" indent="0">
              <a:buNone/>
            </a:pPr>
            <a:r>
              <a:rPr lang="en-US" sz="1600" b="1" dirty="0">
                <a:latin typeface="Times New Roman"/>
                <a:cs typeface="Times New Roman"/>
              </a:rPr>
              <a:t>Clearance</a:t>
            </a:r>
            <a:r>
              <a:rPr lang="en-US" sz="1600" dirty="0">
                <a:latin typeface="Times New Roman"/>
                <a:cs typeface="Times New Roman"/>
              </a:rPr>
              <a:t> </a:t>
            </a:r>
            <a:endParaRPr lang="en-US" sz="1600" dirty="0" smtClean="0">
              <a:latin typeface="Times New Roman"/>
              <a:cs typeface="Times New Roman"/>
            </a:endParaRPr>
          </a:p>
          <a:p>
            <a:pPr marL="114300" indent="0">
              <a:buNone/>
            </a:pPr>
            <a:r>
              <a:rPr lang="cs-CZ" sz="1400" dirty="0"/>
              <a:t>3.0 ± 1.2 ml/hr/kg</a:t>
            </a:r>
            <a:r>
              <a:rPr lang="cs-CZ" sz="1400" dirty="0"/>
              <a:t> </a:t>
            </a:r>
            <a:endParaRPr lang="cs-CZ" sz="1400" dirty="0" smtClean="0"/>
          </a:p>
          <a:p>
            <a:pPr marL="114300" indent="0">
              <a:buNone/>
            </a:pPr>
            <a:r>
              <a:rPr lang="en-US" sz="1600" b="1" dirty="0" smtClean="0">
                <a:latin typeface="Times New Roman"/>
                <a:cs typeface="Times New Roman"/>
              </a:rPr>
              <a:t>Category</a:t>
            </a:r>
            <a:r>
              <a:rPr lang="en-US" sz="1600" dirty="0" smtClean="0">
                <a:latin typeface="Times New Roman"/>
                <a:cs typeface="Times New Roman"/>
              </a:rPr>
              <a:t> </a:t>
            </a:r>
            <a:endParaRPr lang="en-US" sz="1600" dirty="0" smtClean="0">
              <a:latin typeface="Times New Roman"/>
              <a:cs typeface="Times New Roman"/>
            </a:endParaRPr>
          </a:p>
          <a:p>
            <a:pPr marL="114300" indent="0">
              <a:buNone/>
            </a:pPr>
            <a:r>
              <a:rPr lang="en-US" sz="1400" dirty="0" err="1"/>
              <a:t>Antihaemorrhagics</a:t>
            </a:r>
            <a:r>
              <a:rPr lang="en-US" sz="1400" dirty="0"/>
              <a:t>: blood coagulation factor VIII</a:t>
            </a:r>
            <a:r>
              <a:rPr lang="en-US" sz="1400" dirty="0"/>
              <a:t> </a:t>
            </a:r>
            <a:endParaRPr lang="en-US" sz="1400" dirty="0" smtClean="0"/>
          </a:p>
        </p:txBody>
      </p:sp>
    </p:spTree>
    <p:extLst>
      <p:ext uri="{BB962C8B-B14F-4D97-AF65-F5344CB8AC3E}">
        <p14:creationId xmlns:p14="http://schemas.microsoft.com/office/powerpoint/2010/main" val="254779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260648"/>
            <a:ext cx="7988424" cy="5738410"/>
          </a:xfrm>
        </p:spPr>
        <p:txBody>
          <a:bodyPr>
            <a:noAutofit/>
          </a:bodyPr>
          <a:lstStyle/>
          <a:p>
            <a:pPr>
              <a:buClrTx/>
            </a:pPr>
            <a:r>
              <a:rPr lang="en-US" sz="2400" b="1" dirty="0" smtClean="0">
                <a:solidFill>
                  <a:srgbClr val="2F2B20"/>
                </a:solidFill>
                <a:latin typeface="Times New Roman" pitchFamily="18" charset="0"/>
                <a:cs typeface="Times New Roman" pitchFamily="18" charset="0"/>
              </a:rPr>
              <a:t>Brands </a:t>
            </a:r>
            <a:r>
              <a:rPr lang="en-US" sz="1800" b="1" dirty="0" smtClean="0">
                <a:solidFill>
                  <a:srgbClr val="2F2B20"/>
                </a:solidFill>
                <a:latin typeface="Times New Roman" pitchFamily="18" charset="0"/>
                <a:cs typeface="Times New Roman" pitchFamily="18" charset="0"/>
              </a:rPr>
              <a:t>: </a:t>
            </a:r>
            <a:r>
              <a:rPr lang="en-US" sz="1800" dirty="0" err="1">
                <a:solidFill>
                  <a:srgbClr val="2F2B20"/>
                </a:solidFill>
              </a:rPr>
              <a:t>Nuwiq</a:t>
            </a:r>
            <a:r>
              <a:rPr lang="en-US" sz="1800" dirty="0">
                <a:solidFill>
                  <a:srgbClr val="2F2B20"/>
                </a:solidFill>
              </a:rPr>
              <a:t> </a:t>
            </a:r>
            <a:endParaRPr lang="en-US" sz="1800" dirty="0" smtClean="0">
              <a:solidFill>
                <a:srgbClr val="2F2B20"/>
              </a:solidFill>
            </a:endParaRPr>
          </a:p>
          <a:p>
            <a:pPr>
              <a:buClrTx/>
            </a:pPr>
            <a:r>
              <a:rPr lang="en-US" sz="2400" b="1" dirty="0" smtClean="0">
                <a:solidFill>
                  <a:srgbClr val="2F2B20"/>
                </a:solidFill>
                <a:latin typeface="Times New Roman" pitchFamily="18" charset="0"/>
                <a:cs typeface="Times New Roman" pitchFamily="18" charset="0"/>
              </a:rPr>
              <a:t>Company </a:t>
            </a:r>
            <a:r>
              <a:rPr lang="en-US" sz="2400" b="1" dirty="0" smtClean="0">
                <a:solidFill>
                  <a:srgbClr val="2F2B20"/>
                </a:solidFill>
                <a:latin typeface="Times New Roman" pitchFamily="18" charset="0"/>
                <a:cs typeface="Times New Roman" pitchFamily="18" charset="0"/>
              </a:rPr>
              <a:t>: </a:t>
            </a:r>
            <a:r>
              <a:rPr lang="en-US" sz="1800" dirty="0" err="1">
                <a:solidFill>
                  <a:srgbClr val="2F2B20"/>
                </a:solidFill>
              </a:rPr>
              <a:t>Octapharma</a:t>
            </a:r>
            <a:r>
              <a:rPr lang="en-US" sz="1800" dirty="0">
                <a:solidFill>
                  <a:srgbClr val="2F2B20"/>
                </a:solidFill>
              </a:rPr>
              <a:t> </a:t>
            </a:r>
            <a:r>
              <a:rPr lang="en-US" sz="1800" dirty="0" err="1">
                <a:solidFill>
                  <a:srgbClr val="2F2B20"/>
                </a:solidFill>
              </a:rPr>
              <a:t>Pharmazeutika</a:t>
            </a:r>
            <a:r>
              <a:rPr lang="en-US" sz="1800" dirty="0">
                <a:solidFill>
                  <a:srgbClr val="2F2B20"/>
                </a:solidFill>
              </a:rPr>
              <a:t> </a:t>
            </a:r>
            <a:r>
              <a:rPr lang="en-US" sz="1800" dirty="0" err="1">
                <a:solidFill>
                  <a:srgbClr val="2F2B20"/>
                </a:solidFill>
              </a:rPr>
              <a:t>Produktionsges</a:t>
            </a:r>
            <a:r>
              <a:rPr lang="en-US" sz="1800" dirty="0">
                <a:solidFill>
                  <a:srgbClr val="2F2B20"/>
                </a:solidFill>
              </a:rPr>
              <a:t> M B H</a:t>
            </a:r>
            <a:r>
              <a:rPr lang="en-US" sz="1800" dirty="0">
                <a:solidFill>
                  <a:srgbClr val="2F2B20"/>
                </a:solidFill>
              </a:rPr>
              <a:t> </a:t>
            </a:r>
            <a:endParaRPr lang="en-US" sz="1800" dirty="0" smtClean="0">
              <a:solidFill>
                <a:srgbClr val="2F2B20"/>
              </a:solidFill>
            </a:endParaRPr>
          </a:p>
          <a:p>
            <a:pPr>
              <a:buClrTx/>
            </a:pPr>
            <a:r>
              <a:rPr lang="en-US" sz="2400" b="1" dirty="0" smtClean="0">
                <a:solidFill>
                  <a:srgbClr val="2F2B20"/>
                </a:solidFill>
                <a:latin typeface="Times New Roman" pitchFamily="18" charset="0"/>
                <a:cs typeface="Times New Roman" pitchFamily="18" charset="0"/>
              </a:rPr>
              <a:t>Form </a:t>
            </a:r>
            <a:r>
              <a:rPr lang="en-US" sz="2400" b="1" dirty="0" smtClean="0">
                <a:solidFill>
                  <a:srgbClr val="2F2B20"/>
                </a:solidFill>
                <a:latin typeface="Times New Roman" pitchFamily="18" charset="0"/>
                <a:cs typeface="Times New Roman" pitchFamily="18" charset="0"/>
              </a:rPr>
              <a:t>: </a:t>
            </a:r>
            <a:r>
              <a:rPr lang="en-US" sz="1800" dirty="0">
                <a:solidFill>
                  <a:srgbClr val="2F2B20"/>
                </a:solidFill>
              </a:rPr>
              <a:t>Powder and solvent for solution</a:t>
            </a:r>
            <a:r>
              <a:rPr lang="en-US" sz="1800" dirty="0">
                <a:solidFill>
                  <a:srgbClr val="2F2B20"/>
                </a:solidFill>
              </a:rPr>
              <a:t> </a:t>
            </a:r>
            <a:endParaRPr lang="en-US" sz="1800" dirty="0" smtClean="0">
              <a:solidFill>
                <a:srgbClr val="2F2B20"/>
              </a:solidFill>
            </a:endParaRPr>
          </a:p>
          <a:p>
            <a:pPr>
              <a:buClrTx/>
            </a:pPr>
            <a:r>
              <a:rPr lang="en-US" sz="2400" b="1" dirty="0" smtClean="0">
                <a:solidFill>
                  <a:srgbClr val="2F2B20"/>
                </a:solidFill>
                <a:latin typeface="Times New Roman" pitchFamily="18" charset="0"/>
                <a:cs typeface="Times New Roman" pitchFamily="18" charset="0"/>
              </a:rPr>
              <a:t>Route of administration : </a:t>
            </a:r>
            <a:r>
              <a:rPr lang="en-US" sz="1800" dirty="0">
                <a:solidFill>
                  <a:srgbClr val="2F2B20"/>
                </a:solidFill>
              </a:rPr>
              <a:t>Intravenous infusion</a:t>
            </a:r>
            <a:r>
              <a:rPr lang="en-US" sz="1800" dirty="0">
                <a:solidFill>
                  <a:srgbClr val="2F2B20"/>
                </a:solidFill>
              </a:rPr>
              <a:t> </a:t>
            </a:r>
            <a:endParaRPr lang="en-US" sz="1800" dirty="0" smtClean="0">
              <a:solidFill>
                <a:srgbClr val="2F2B20"/>
              </a:solidFill>
            </a:endParaRPr>
          </a:p>
          <a:p>
            <a:pPr>
              <a:buClrTx/>
            </a:pPr>
            <a:r>
              <a:rPr lang="en-US" sz="2800" b="1" dirty="0">
                <a:solidFill>
                  <a:srgbClr val="2F2B20"/>
                </a:solidFill>
                <a:latin typeface="Times New Roman"/>
                <a:cs typeface="Times New Roman"/>
              </a:rPr>
              <a:t>Dosage :</a:t>
            </a:r>
            <a:r>
              <a:rPr lang="en-US" sz="1800" b="1" dirty="0">
                <a:solidFill>
                  <a:srgbClr val="2F2B20"/>
                </a:solidFill>
                <a:latin typeface="Times New Roman"/>
                <a:cs typeface="Times New Roman"/>
              </a:rPr>
              <a:t/>
            </a:r>
            <a:br>
              <a:rPr lang="en-US" sz="1800" b="1" dirty="0">
                <a:solidFill>
                  <a:srgbClr val="2F2B20"/>
                </a:solidFill>
                <a:latin typeface="Times New Roman"/>
                <a:cs typeface="Times New Roman"/>
              </a:rPr>
            </a:br>
            <a:r>
              <a:rPr lang="en-US" sz="1800" dirty="0">
                <a:solidFill>
                  <a:srgbClr val="2F2B20"/>
                </a:solidFill>
              </a:rPr>
              <a:t>The calculation of the required dose of factor VIII is based on the empirical finding that</a:t>
            </a:r>
            <a:br>
              <a:rPr lang="en-US" sz="1800" dirty="0">
                <a:solidFill>
                  <a:srgbClr val="2F2B20"/>
                </a:solidFill>
              </a:rPr>
            </a:br>
            <a:r>
              <a:rPr lang="en-US" sz="1800" dirty="0">
                <a:solidFill>
                  <a:srgbClr val="2F2B20"/>
                </a:solidFill>
              </a:rPr>
              <a:t>1 International Unit (IU) factor VIII per kg body weight raises the plasma factor VIII activity by approximately 2% of normal activity or 2 IU/dl. </a:t>
            </a:r>
            <a:r>
              <a:rPr lang="en-US" sz="1800" dirty="0">
                <a:solidFill>
                  <a:srgbClr val="2F2B20"/>
                </a:solidFill>
                <a:latin typeface="Times New Roman"/>
                <a:cs typeface="Times New Roman"/>
              </a:rPr>
              <a:t/>
            </a:r>
            <a:br>
              <a:rPr lang="en-US" sz="1800" dirty="0">
                <a:solidFill>
                  <a:srgbClr val="2F2B20"/>
                </a:solidFill>
                <a:latin typeface="Times New Roman"/>
                <a:cs typeface="Times New Roman"/>
              </a:rPr>
            </a:br>
            <a:r>
              <a:rPr lang="en-US" sz="2800" b="1" dirty="0">
                <a:solidFill>
                  <a:srgbClr val="2F2B20"/>
                </a:solidFill>
                <a:latin typeface="Times New Roman"/>
                <a:cs typeface="Times New Roman"/>
              </a:rPr>
              <a:t>Contraindication : </a:t>
            </a:r>
            <a:r>
              <a:rPr lang="en-US" sz="1800" b="1" dirty="0">
                <a:solidFill>
                  <a:srgbClr val="2F2B20"/>
                </a:solidFill>
                <a:latin typeface="Times New Roman"/>
                <a:cs typeface="Times New Roman"/>
              </a:rPr>
              <a:t/>
            </a:r>
            <a:br>
              <a:rPr lang="en-US" sz="1800" b="1" dirty="0">
                <a:solidFill>
                  <a:srgbClr val="2F2B20"/>
                </a:solidFill>
                <a:latin typeface="Times New Roman"/>
                <a:cs typeface="Times New Roman"/>
              </a:rPr>
            </a:br>
            <a:r>
              <a:rPr lang="en-US" sz="1800" dirty="0">
                <a:solidFill>
                  <a:srgbClr val="2F2B20"/>
                </a:solidFill>
              </a:rPr>
              <a:t>Hypersensitivity to the active substance or to any of the excipients listed in section </a:t>
            </a:r>
            <a:br>
              <a:rPr lang="en-US" sz="1800" dirty="0">
                <a:solidFill>
                  <a:srgbClr val="2F2B20"/>
                </a:solidFill>
              </a:rPr>
            </a:br>
            <a:r>
              <a:rPr lang="en-US" sz="2800" b="1" dirty="0">
                <a:solidFill>
                  <a:srgbClr val="2F2B20"/>
                </a:solidFill>
                <a:latin typeface="Times New Roman"/>
                <a:cs typeface="Times New Roman"/>
              </a:rPr>
              <a:t>Side effects : </a:t>
            </a:r>
            <a:r>
              <a:rPr lang="en-US" sz="1800" b="1" dirty="0">
                <a:solidFill>
                  <a:srgbClr val="2F2B20"/>
                </a:solidFill>
                <a:latin typeface="Times New Roman"/>
                <a:cs typeface="Times New Roman"/>
              </a:rPr>
              <a:t/>
            </a:r>
            <a:br>
              <a:rPr lang="en-US" sz="1800" b="1" dirty="0">
                <a:solidFill>
                  <a:srgbClr val="2F2B20"/>
                </a:solidFill>
                <a:latin typeface="Times New Roman"/>
                <a:cs typeface="Times New Roman"/>
              </a:rPr>
            </a:br>
            <a:r>
              <a:rPr lang="en-IN" sz="1800" dirty="0">
                <a:solidFill>
                  <a:srgbClr val="2F2B20"/>
                </a:solidFill>
                <a:latin typeface="Times New Roman"/>
                <a:cs typeface="Times New Roman"/>
              </a:rPr>
              <a:t> </a:t>
            </a:r>
            <a:r>
              <a:rPr lang="en-IN" sz="1800" dirty="0">
                <a:solidFill>
                  <a:srgbClr val="2F2B20"/>
                </a:solidFill>
              </a:rPr>
              <a:t>Hypersensitivity which may include angiooedema, burning and stinging at the infusion site, chills, flushing, generalised urticaria, headache, hives, hypotension, lethargy, nausea, restlessness, tachycardia, tightness of the chest, tingling, vomiting, wheezing </a:t>
            </a:r>
            <a:endParaRPr lang="en-US" sz="1800" b="1" dirty="0" smtClean="0">
              <a:solidFill>
                <a:srgbClr val="2F2B2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US" sz="1800" dirty="0"/>
              <a:t>http://</a:t>
            </a:r>
            <a:r>
              <a:rPr lang="en-US" sz="1800" dirty="0" err="1"/>
              <a:t>ec.europa.eu</a:t>
            </a:r>
            <a:r>
              <a:rPr lang="en-US" sz="1800" dirty="0"/>
              <a:t>/health/documents/community-register/2014/20140722129048/anx_129048_en.pdf</a:t>
            </a:r>
            <a:r>
              <a:rPr lang="en-US" sz="1800" dirty="0"/>
              <a:t> </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1478</TotalTime>
  <Words>426</Words>
  <Application>Microsoft Macintosh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Adjacency</vt:lpstr>
      <vt:lpstr>Simoctocog Alfa </vt:lpstr>
      <vt:lpstr>PowerPoint Presentation</vt:lpstr>
      <vt:lpstr>PowerPoint Presentation</vt:lpstr>
      <vt:lpstr>PowerPoint Presentation</vt:lpstr>
      <vt:lpstr>References : http://ec.europa.eu/health/documents/community-register/2014/20140722129048/anx_129048_en.pdf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26</cp:revision>
  <dcterms:created xsi:type="dcterms:W3CDTF">2014-12-29T07:14:40Z</dcterms:created>
  <dcterms:modified xsi:type="dcterms:W3CDTF">2017-06-02T10:28:06Z</dcterms:modified>
</cp:coreProperties>
</file>